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73" r:id="rId7"/>
    <p:sldId id="264" r:id="rId8"/>
    <p:sldId id="265" r:id="rId9"/>
    <p:sldId id="274" r:id="rId10"/>
    <p:sldId id="267" r:id="rId11"/>
    <p:sldId id="268" r:id="rId12"/>
    <p:sldId id="269" r:id="rId13"/>
    <p:sldId id="275" r:id="rId14"/>
    <p:sldId id="271"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6A689-4A3E-4B03-B375-085484E1053C}" v="1131" dt="2023-04-20T21:11:57.992"/>
    <p1510:client id="{46ACA63D-C428-8CED-1075-6A4EFB394A70}" v="718" dt="2023-05-02T15:54:41.360"/>
    <p1510:client id="{4D1E2B90-DC43-4526-C705-A7B2C361C01C}" v="220" dt="2023-05-05T15:17:24.762"/>
    <p1510:client id="{CAD67182-8847-47BF-98E6-DFA62E572BE0}" v="324" dt="2023-04-19T16:29:07.559"/>
    <p1510:client id="{DC60940D-8409-447B-80B9-B6FC8167C98D}" v="129" dt="2023-04-17T20:06:18.854"/>
    <p1510:client id="{FABE2C2C-3DBD-5DAF-E278-95C67AE0BF5E}" v="2589" dt="2023-05-04T18:32:14.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86" d="100"/>
          <a:sy n="86" d="100"/>
        </p:scale>
        <p:origin x="33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a:extLst>
              <a:ext uri="{FF2B5EF4-FFF2-40B4-BE49-F238E27FC236}">
                <a16:creationId xmlns:a16="http://schemas.microsoft.com/office/drawing/2014/main" id="{A6DE401B-15B8-6D48-2D23-528DB62FFB61}"/>
              </a:ext>
            </a:extLst>
          </p:cNvPr>
          <p:cNvPicPr>
            <a:picLocks noChangeAspect="1"/>
          </p:cNvPicPr>
          <p:nvPr/>
        </p:nvPicPr>
        <p:blipFill rotWithShape="1">
          <a:blip r:embed="rId2">
            <a:alphaModFix amt="50000"/>
          </a:blip>
          <a:srcRect t="13591" r="-1" b="15187"/>
          <a:stretch/>
        </p:blipFill>
        <p:spPr>
          <a:xfrm>
            <a:off x="20" y="1"/>
            <a:ext cx="12191980" cy="6857999"/>
          </a:xfrm>
          <a:prstGeom prst="rect">
            <a:avLst/>
          </a:prstGeom>
        </p:spPr>
      </p:pic>
      <p:sp>
        <p:nvSpPr>
          <p:cNvPr id="2" name="Title 1"/>
          <p:cNvSpPr>
            <a:spLocks noGrp="1"/>
          </p:cNvSpPr>
          <p:nvPr>
            <p:ph type="ctrTitle"/>
          </p:nvPr>
        </p:nvSpPr>
        <p:spPr>
          <a:xfrm>
            <a:off x="1636230" y="1041193"/>
            <a:ext cx="9144000" cy="3063240"/>
          </a:xfrm>
        </p:spPr>
        <p:txBody>
          <a:bodyPr>
            <a:normAutofit/>
          </a:bodyPr>
          <a:lstStyle/>
          <a:p>
            <a:r>
              <a:rPr lang="en-US" sz="6600" dirty="0">
                <a:solidFill>
                  <a:srgbClr val="FFFFFF"/>
                </a:solidFill>
                <a:cs typeface="Calibri Light"/>
              </a:rPr>
              <a:t>Identifying Wildlife Species in Florida</a:t>
            </a:r>
            <a:endParaRPr lang="en-US" sz="6600" dirty="0">
              <a:solidFill>
                <a:srgbClr val="FFFFFF"/>
              </a:solidFill>
            </a:endParaRPr>
          </a:p>
        </p:txBody>
      </p:sp>
      <p:sp>
        <p:nvSpPr>
          <p:cNvPr id="10"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4090CBC-1DD3-077C-F20E-9C44B35FF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816" y="3782619"/>
            <a:ext cx="4129319" cy="2680815"/>
          </a:xfrm>
          <a:prstGeom prst="rect">
            <a:avLst/>
          </a:prstGeom>
          <a:noFill/>
          <a:effectLst>
            <a:glow rad="1905000">
              <a:schemeClr val="accent1">
                <a:alpha val="1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02D5F-6F7D-1995-57AE-8FC299EF621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000" dirty="0">
                <a:solidFill>
                  <a:srgbClr val="000000"/>
                </a:solidFill>
                <a:ea typeface="+mj-lt"/>
                <a:cs typeface="+mj-lt"/>
              </a:rPr>
              <a:t>Testudines</a:t>
            </a:r>
            <a:r>
              <a:rPr lang="en-US" sz="5000" i="1" dirty="0"/>
              <a:t> </a:t>
            </a:r>
            <a:endParaRPr lang="en-US" sz="5000" dirty="0">
              <a:cs typeface="Calibri Light"/>
            </a:endParaRP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6DA0E19-37E2-DAFE-8203-CC20BEFCDC92}"/>
              </a:ext>
            </a:extLst>
          </p:cNvPr>
          <p:cNvSpPr>
            <a:spLocks noGrp="1"/>
          </p:cNvSpPr>
          <p:nvPr>
            <p:ph type="body" sz="half" idx="2"/>
          </p:nvPr>
        </p:nvSpPr>
        <p:spPr>
          <a:xfrm>
            <a:off x="572493" y="2071316"/>
            <a:ext cx="6713552" cy="4119172"/>
          </a:xfrm>
        </p:spPr>
        <p:txBody>
          <a:bodyPr vert="horz" lIns="91440" tIns="45720" rIns="91440" bIns="45720" rtlCol="0" anchor="t">
            <a:normAutofit fontScale="92500"/>
          </a:bodyPr>
          <a:lstStyle/>
          <a:p>
            <a:pPr indent="-228600">
              <a:buFont typeface="Arial" panose="020B0604020202020204" pitchFamily="34" charset="0"/>
              <a:buChar char="•"/>
            </a:pPr>
            <a:r>
              <a:rPr lang="en-US" sz="2200" dirty="0">
                <a:cs typeface="Calibri"/>
              </a:rPr>
              <a:t>Testudines in Florida include the gopher tortoise, freshwater turtles, and sea turtles.</a:t>
            </a:r>
          </a:p>
          <a:p>
            <a:pPr indent="-228600">
              <a:buFont typeface="Arial" panose="020B0604020202020204" pitchFamily="34" charset="0"/>
              <a:buChar char="•"/>
            </a:pPr>
            <a:r>
              <a:rPr lang="en-US" sz="2200" dirty="0">
                <a:cs typeface="Calibri"/>
              </a:rPr>
              <a:t>Gopher tortoises are the only terrestrial testudines and can be seen in areas with sandy soil. They have back legs that look like elephant feet.</a:t>
            </a:r>
          </a:p>
          <a:p>
            <a:pPr indent="-228600">
              <a:buFont typeface="Arial" panose="020B0604020202020204" pitchFamily="34" charset="0"/>
              <a:buChar char="•"/>
            </a:pPr>
            <a:r>
              <a:rPr lang="en-US" sz="2200" dirty="0">
                <a:cs typeface="Calibri"/>
              </a:rPr>
              <a:t>Freshwater tortoises are very common and can be seen in almost every retention pond, lake, river, or any freshwater region. They are distinguished by their webbed feet with claws.</a:t>
            </a:r>
          </a:p>
          <a:p>
            <a:pPr indent="-228600">
              <a:buFont typeface="Arial" panose="020B0604020202020204" pitchFamily="34" charset="0"/>
              <a:buChar char="•"/>
            </a:pPr>
            <a:r>
              <a:rPr lang="en-US" sz="2200" dirty="0">
                <a:cs typeface="Calibri"/>
              </a:rPr>
              <a:t>Sea turtles can be observed during diving excursions near reefs but otherwise are only seen when females come to shore to lay their eggs from June to September.  Sea turtles have paddle-like flippers without claws.</a:t>
            </a:r>
          </a:p>
        </p:txBody>
      </p:sp>
      <p:pic>
        <p:nvPicPr>
          <p:cNvPr id="8" name="Picture 8" descr="A picture containing grass, reptile, outdoor, turtle&#10;&#10;Description automatically generated">
            <a:extLst>
              <a:ext uri="{FF2B5EF4-FFF2-40B4-BE49-F238E27FC236}">
                <a16:creationId xmlns:a16="http://schemas.microsoft.com/office/drawing/2014/main" id="{B7E27497-2FF3-53F5-E707-0C1D2FB94D6D}"/>
              </a:ext>
            </a:extLst>
          </p:cNvPr>
          <p:cNvPicPr>
            <a:picLocks noGrp="1" noChangeAspect="1"/>
          </p:cNvPicPr>
          <p:nvPr>
            <p:ph idx="1"/>
          </p:nvPr>
        </p:nvPicPr>
        <p:blipFill rotWithShape="1">
          <a:blip r:embed="rId2"/>
          <a:srcRect l="8036" r="20052" b="2"/>
          <a:stretch/>
        </p:blipFill>
        <p:spPr>
          <a:xfrm>
            <a:off x="7675658" y="2093976"/>
            <a:ext cx="3941064" cy="4096512"/>
          </a:xfrm>
          <a:prstGeom prst="rect">
            <a:avLst/>
          </a:prstGeom>
        </p:spPr>
      </p:pic>
    </p:spTree>
    <p:extLst>
      <p:ext uri="{BB962C8B-B14F-4D97-AF65-F5344CB8AC3E}">
        <p14:creationId xmlns:p14="http://schemas.microsoft.com/office/powerpoint/2010/main" val="3967193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02D5F-6F7D-1995-57AE-8FC299EF621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dirty="0">
                <a:cs typeface="Calibri Light"/>
              </a:rPr>
              <a:t>Lizards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6DA0E19-37E2-DAFE-8203-CC20BEFCDC92}"/>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indent="-228600">
              <a:buFont typeface="Arial" panose="020B0604020202020204" pitchFamily="34" charset="0"/>
              <a:buChar char="•"/>
            </a:pPr>
            <a:r>
              <a:rPr lang="en-US" sz="2200" dirty="0"/>
              <a:t>Florida has several species of lizards but not all are native.</a:t>
            </a:r>
            <a:endParaRPr lang="en-US" sz="2200" dirty="0">
              <a:cs typeface="Calibri"/>
            </a:endParaRPr>
          </a:p>
          <a:p>
            <a:pPr indent="-228600">
              <a:buFont typeface="Arial" panose="020B0604020202020204" pitchFamily="34" charset="0"/>
              <a:buChar char="•"/>
            </a:pPr>
            <a:r>
              <a:rPr lang="en-US" sz="2200" dirty="0">
                <a:cs typeface="Calibri"/>
              </a:rPr>
              <a:t>Skinks and anoles are extremely common and can be seen in almost every area of the state.</a:t>
            </a:r>
          </a:p>
          <a:p>
            <a:pPr indent="-228600">
              <a:buFont typeface="Arial" panose="020B0604020202020204" pitchFamily="34" charset="0"/>
              <a:buChar char="•"/>
            </a:pPr>
            <a:r>
              <a:rPr lang="en-US" sz="2200" dirty="0">
                <a:cs typeface="Calibri"/>
              </a:rPr>
              <a:t>Iguanas can be seen in dense populations in south Florida all the way down to the Florida Keys.  They are not fearful of humans and in the winter, falling iguanas pose a safety hazard. </a:t>
            </a:r>
          </a:p>
          <a:p>
            <a:pPr indent="-228600">
              <a:buFont typeface="Arial" panose="020B0604020202020204" pitchFamily="34" charset="0"/>
              <a:buChar char="•"/>
            </a:pPr>
            <a:r>
              <a:rPr lang="en-US" sz="2200" dirty="0">
                <a:cs typeface="Calibri"/>
              </a:rPr>
              <a:t>Other non-native species, such as Northern curly-tailed lizards and Peter's rock agamas, are more reclusive and are sparsely found throughout the state and have adapted well to urban areas.</a:t>
            </a:r>
          </a:p>
        </p:txBody>
      </p:sp>
      <p:pic>
        <p:nvPicPr>
          <p:cNvPr id="5" name="Picture 5">
            <a:extLst>
              <a:ext uri="{FF2B5EF4-FFF2-40B4-BE49-F238E27FC236}">
                <a16:creationId xmlns:a16="http://schemas.microsoft.com/office/drawing/2014/main" id="{A00669AB-517B-38A9-CA6E-07BED666C8AD}"/>
              </a:ext>
            </a:extLst>
          </p:cNvPr>
          <p:cNvPicPr>
            <a:picLocks noGrp="1" noChangeAspect="1"/>
          </p:cNvPicPr>
          <p:nvPr>
            <p:ph idx="1"/>
          </p:nvPr>
        </p:nvPicPr>
        <p:blipFill rotWithShape="1">
          <a:blip r:embed="rId2"/>
          <a:srcRect r="2820" b="-3"/>
          <a:stretch/>
        </p:blipFill>
        <p:spPr>
          <a:xfrm>
            <a:off x="7675658" y="2093976"/>
            <a:ext cx="3941064" cy="4096512"/>
          </a:xfrm>
          <a:prstGeom prst="rect">
            <a:avLst/>
          </a:prstGeom>
        </p:spPr>
      </p:pic>
    </p:spTree>
    <p:extLst>
      <p:ext uri="{BB962C8B-B14F-4D97-AF65-F5344CB8AC3E}">
        <p14:creationId xmlns:p14="http://schemas.microsoft.com/office/powerpoint/2010/main" val="1827224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02D5F-6F7D-1995-57AE-8FC299EF621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dirty="0">
                <a:cs typeface="Calibri Light"/>
              </a:rPr>
              <a:t>Snakes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6DA0E19-37E2-DAFE-8203-CC20BEFCDC92}"/>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marL="342900" indent="-342900">
              <a:buChar char="•"/>
            </a:pPr>
            <a:r>
              <a:rPr lang="en-US" sz="2200" dirty="0">
                <a:cs typeface="Calibri"/>
              </a:rPr>
              <a:t>Most snakes </a:t>
            </a:r>
            <a:r>
              <a:rPr lang="en-US" sz="2200" dirty="0"/>
              <a:t>are reclusive.</a:t>
            </a:r>
            <a:endParaRPr lang="en-US" dirty="0">
              <a:cs typeface="Calibri" panose="020F0502020204030204"/>
            </a:endParaRPr>
          </a:p>
          <a:p>
            <a:pPr marL="342900" indent="-342900">
              <a:buChar char="•"/>
            </a:pPr>
            <a:r>
              <a:rPr lang="en-US" sz="2200" dirty="0">
                <a:cs typeface="Calibri"/>
              </a:rPr>
              <a:t>When looking for snakes, look for glossy patterns in a landscape.  </a:t>
            </a:r>
          </a:p>
          <a:p>
            <a:pPr marL="342900" indent="-342900">
              <a:buChar char="•"/>
            </a:pPr>
            <a:r>
              <a:rPr lang="en-US" sz="2200" dirty="0">
                <a:cs typeface="Calibri"/>
              </a:rPr>
              <a:t>You may also keep a watch for any movement.  </a:t>
            </a:r>
          </a:p>
          <a:p>
            <a:pPr marL="342900" indent="-342900">
              <a:buChar char="•"/>
            </a:pPr>
            <a:r>
              <a:rPr lang="en-US" sz="2200" dirty="0">
                <a:cs typeface="Calibri"/>
              </a:rPr>
              <a:t>Snakes tend to remain still to avoid being seen by predators.  For this reason, it's always good to have a walking stick on hand to poke the ground ahead of you.  </a:t>
            </a:r>
          </a:p>
          <a:p>
            <a:pPr indent="-228600">
              <a:buFont typeface="Arial" panose="020B0604020202020204" pitchFamily="34" charset="0"/>
              <a:buChar char="•"/>
            </a:pPr>
            <a:endParaRPr lang="en-US" sz="2200" dirty="0">
              <a:cs typeface="Calibri"/>
            </a:endParaRPr>
          </a:p>
        </p:txBody>
      </p:sp>
      <p:pic>
        <p:nvPicPr>
          <p:cNvPr id="5" name="Picture 5">
            <a:extLst>
              <a:ext uri="{FF2B5EF4-FFF2-40B4-BE49-F238E27FC236}">
                <a16:creationId xmlns:a16="http://schemas.microsoft.com/office/drawing/2014/main" id="{468233B7-C8F0-E14E-7637-179D3AF32DB7}"/>
              </a:ext>
            </a:extLst>
          </p:cNvPr>
          <p:cNvPicPr>
            <a:picLocks noGrp="1" noChangeAspect="1"/>
          </p:cNvPicPr>
          <p:nvPr>
            <p:ph idx="1"/>
          </p:nvPr>
        </p:nvPicPr>
        <p:blipFill rotWithShape="1">
          <a:blip r:embed="rId2"/>
          <a:srcRect r="5750" b="3"/>
          <a:stretch/>
        </p:blipFill>
        <p:spPr>
          <a:xfrm>
            <a:off x="7675658" y="2093976"/>
            <a:ext cx="3941064" cy="4096512"/>
          </a:xfrm>
          <a:prstGeom prst="rect">
            <a:avLst/>
          </a:prstGeom>
        </p:spPr>
      </p:pic>
    </p:spTree>
    <p:extLst>
      <p:ext uri="{BB962C8B-B14F-4D97-AF65-F5344CB8AC3E}">
        <p14:creationId xmlns:p14="http://schemas.microsoft.com/office/powerpoint/2010/main" val="2039553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0" name="Straight Connector 9">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8BEF1-AAE9-3DD0-FBA3-DD6ED031D110}"/>
              </a:ext>
            </a:extLst>
          </p:cNvPr>
          <p:cNvSpPr>
            <a:spLocks noGrp="1"/>
          </p:cNvSpPr>
          <p:nvPr>
            <p:ph type="title"/>
          </p:nvPr>
        </p:nvSpPr>
        <p:spPr>
          <a:xfrm>
            <a:off x="1524000" y="1584683"/>
            <a:ext cx="9144000" cy="2551829"/>
          </a:xfrm>
        </p:spPr>
        <p:txBody>
          <a:bodyPr vert="horz" lIns="91440" tIns="45720" rIns="91440" bIns="45720" rtlCol="0" anchor="ctr">
            <a:normAutofit/>
          </a:bodyPr>
          <a:lstStyle/>
          <a:p>
            <a:pPr algn="ctr"/>
            <a:r>
              <a:rPr lang="en-US" sz="6600" dirty="0"/>
              <a:t>Amphibians</a:t>
            </a:r>
            <a:endParaRPr lang="en-US" sz="6600" kern="1200" dirty="0">
              <a:solidFill>
                <a:schemeClr val="tx1"/>
              </a:solidFill>
              <a:latin typeface="+mj-lt"/>
              <a:ea typeface="+mj-ea"/>
              <a:cs typeface="+mj-cs"/>
            </a:endParaRPr>
          </a:p>
        </p:txBody>
      </p:sp>
    </p:spTree>
    <p:extLst>
      <p:ext uri="{BB962C8B-B14F-4D97-AF65-F5344CB8AC3E}">
        <p14:creationId xmlns:p14="http://schemas.microsoft.com/office/powerpoint/2010/main" val="1121897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02D5F-6F7D-1995-57AE-8FC299EF621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dirty="0">
                <a:cs typeface="Calibri Light"/>
              </a:rPr>
              <a:t>All amphibians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6DA0E19-37E2-DAFE-8203-CC20BEFCDC92}"/>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indent="-228600">
              <a:buFont typeface="Arial" panose="020B0604020202020204" pitchFamily="34" charset="0"/>
              <a:buChar char="•"/>
            </a:pPr>
            <a:r>
              <a:rPr lang="en-US" sz="2200" dirty="0">
                <a:cs typeface="Calibri"/>
              </a:rPr>
              <a:t>To observe amphibians, you will need to be near a water source, caves in north Florida, bird baths, or where soils are wet with debris.</a:t>
            </a:r>
          </a:p>
          <a:p>
            <a:pPr indent="-228600">
              <a:buFont typeface="Arial" panose="020B0604020202020204" pitchFamily="34" charset="0"/>
              <a:buChar char="•"/>
            </a:pPr>
            <a:r>
              <a:rPr lang="en-US" sz="2200" dirty="0">
                <a:cs typeface="Calibri"/>
              </a:rPr>
              <a:t>Look for motion around the wetlands or damp regions.  </a:t>
            </a:r>
          </a:p>
          <a:p>
            <a:pPr indent="-228600">
              <a:buFont typeface="Arial" panose="020B0604020202020204" pitchFamily="34" charset="0"/>
              <a:buChar char="•"/>
            </a:pPr>
            <a:r>
              <a:rPr lang="en-US" sz="2200" dirty="0">
                <a:cs typeface="Calibri"/>
              </a:rPr>
              <a:t>Some amphibians, such as frogs, can be identified by the sounds they make.</a:t>
            </a:r>
          </a:p>
          <a:p>
            <a:pPr indent="-228600">
              <a:buFont typeface="Arial" panose="020B0604020202020204" pitchFamily="34" charset="0"/>
              <a:buChar char="•"/>
            </a:pPr>
            <a:r>
              <a:rPr lang="en-US" sz="2200" dirty="0">
                <a:cs typeface="Calibri"/>
              </a:rPr>
              <a:t>If looking for salamanders in caves, use a red light and look for motion. </a:t>
            </a:r>
          </a:p>
        </p:txBody>
      </p:sp>
      <p:pic>
        <p:nvPicPr>
          <p:cNvPr id="5" name="Picture 5">
            <a:extLst>
              <a:ext uri="{FF2B5EF4-FFF2-40B4-BE49-F238E27FC236}">
                <a16:creationId xmlns:a16="http://schemas.microsoft.com/office/drawing/2014/main" id="{3D3A9973-C96D-2D57-4054-C6BF68750472}"/>
              </a:ext>
            </a:extLst>
          </p:cNvPr>
          <p:cNvPicPr>
            <a:picLocks noGrp="1" noChangeAspect="1"/>
          </p:cNvPicPr>
          <p:nvPr>
            <p:ph idx="1"/>
          </p:nvPr>
        </p:nvPicPr>
        <p:blipFill rotWithShape="1">
          <a:blip r:embed="rId2"/>
          <a:srcRect r="37617" b="-3"/>
          <a:stretch/>
        </p:blipFill>
        <p:spPr>
          <a:xfrm>
            <a:off x="7675658" y="2093976"/>
            <a:ext cx="3941064" cy="4096512"/>
          </a:xfrm>
          <a:prstGeom prst="rect">
            <a:avLst/>
          </a:prstGeom>
        </p:spPr>
      </p:pic>
    </p:spTree>
    <p:extLst>
      <p:ext uri="{BB962C8B-B14F-4D97-AF65-F5344CB8AC3E}">
        <p14:creationId xmlns:p14="http://schemas.microsoft.com/office/powerpoint/2010/main" val="651700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ree, outdoor, plant, fern&#10;&#10;Description automatically generated">
            <a:extLst>
              <a:ext uri="{FF2B5EF4-FFF2-40B4-BE49-F238E27FC236}">
                <a16:creationId xmlns:a16="http://schemas.microsoft.com/office/drawing/2014/main" id="{AFB6AE2A-744E-211D-2DE3-6C546FEDB052}"/>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1E6B2863-B0F1-4F11-2EFE-2AB0154357E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latin typeface="Calibri"/>
                <a:cs typeface="Calibri"/>
              </a:rPr>
              <a:t>Have Fun Looking for Wildlife!</a:t>
            </a:r>
          </a:p>
        </p:txBody>
      </p:sp>
    </p:spTree>
    <p:extLst>
      <p:ext uri="{BB962C8B-B14F-4D97-AF65-F5344CB8AC3E}">
        <p14:creationId xmlns:p14="http://schemas.microsoft.com/office/powerpoint/2010/main" val="134898775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0" name="Straight Connector 9">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8BEF1-AAE9-3DD0-FBA3-DD6ED031D110}"/>
              </a:ext>
            </a:extLst>
          </p:cNvPr>
          <p:cNvSpPr>
            <a:spLocks noGrp="1"/>
          </p:cNvSpPr>
          <p:nvPr>
            <p:ph type="title"/>
          </p:nvPr>
        </p:nvSpPr>
        <p:spPr>
          <a:xfrm>
            <a:off x="1524000" y="1584683"/>
            <a:ext cx="9144000" cy="2551829"/>
          </a:xfrm>
        </p:spPr>
        <p:txBody>
          <a:bodyPr vert="horz" lIns="91440" tIns="45720" rIns="91440" bIns="45720" rtlCol="0" anchor="ctr">
            <a:normAutofit/>
          </a:bodyPr>
          <a:lstStyle/>
          <a:p>
            <a:pPr algn="ctr"/>
            <a:r>
              <a:rPr lang="en-US" sz="6600" kern="1200">
                <a:solidFill>
                  <a:schemeClr val="tx1"/>
                </a:solidFill>
                <a:latin typeface="+mj-lt"/>
                <a:ea typeface="+mj-ea"/>
                <a:cs typeface="+mj-cs"/>
              </a:rPr>
              <a:t>Mammals</a:t>
            </a:r>
          </a:p>
        </p:txBody>
      </p:sp>
    </p:spTree>
    <p:extLst>
      <p:ext uri="{BB962C8B-B14F-4D97-AF65-F5344CB8AC3E}">
        <p14:creationId xmlns:p14="http://schemas.microsoft.com/office/powerpoint/2010/main" val="3719091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02D5F-6F7D-1995-57AE-8FC299EF621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000" dirty="0">
                <a:cs typeface="Calibri Light"/>
              </a:rPr>
              <a:t>Terrestrial Megafauna</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6DA0E19-37E2-DAFE-8203-CC20BEFCDC92}"/>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indent="-228600">
              <a:buFont typeface="Arial" panose="020B0604020202020204" pitchFamily="34" charset="0"/>
              <a:buChar char="•"/>
            </a:pPr>
            <a:endParaRPr lang="en-US" sz="2200" dirty="0">
              <a:cs typeface="Calibri"/>
            </a:endParaRPr>
          </a:p>
          <a:p>
            <a:pPr indent="-228600">
              <a:buFont typeface="Arial" panose="020B0604020202020204" pitchFamily="34" charset="0"/>
              <a:buChar char="•"/>
            </a:pPr>
            <a:endParaRPr lang="en-US" sz="2200" b="1">
              <a:cs typeface="Calibri" panose="020F0502020204030204"/>
            </a:endParaRPr>
          </a:p>
        </p:txBody>
      </p:sp>
      <p:pic>
        <p:nvPicPr>
          <p:cNvPr id="5" name="Picture 5" descr="A picture containing ground, outdoor, mammal, sandy&#10;&#10;Description automatically generated">
            <a:extLst>
              <a:ext uri="{FF2B5EF4-FFF2-40B4-BE49-F238E27FC236}">
                <a16:creationId xmlns:a16="http://schemas.microsoft.com/office/drawing/2014/main" id="{16A7FA9E-07E7-8855-E760-EF3426008312}"/>
              </a:ext>
            </a:extLst>
          </p:cNvPr>
          <p:cNvPicPr>
            <a:picLocks noGrp="1" noChangeAspect="1"/>
          </p:cNvPicPr>
          <p:nvPr>
            <p:ph idx="1"/>
          </p:nvPr>
        </p:nvPicPr>
        <p:blipFill rotWithShape="1">
          <a:blip r:embed="rId2"/>
          <a:srcRect l="12399" r="21943" b="3"/>
          <a:stretch/>
        </p:blipFill>
        <p:spPr>
          <a:xfrm>
            <a:off x="7675658" y="2093976"/>
            <a:ext cx="3941064" cy="4096512"/>
          </a:xfrm>
          <a:prstGeom prst="rect">
            <a:avLst/>
          </a:prstGeom>
        </p:spPr>
      </p:pic>
      <p:sp>
        <p:nvSpPr>
          <p:cNvPr id="6" name="Text Placeholder 3">
            <a:extLst>
              <a:ext uri="{FF2B5EF4-FFF2-40B4-BE49-F238E27FC236}">
                <a16:creationId xmlns:a16="http://schemas.microsoft.com/office/drawing/2014/main" id="{3DCF44C0-5BCC-F433-E98D-2D3AD8AD1B88}"/>
              </a:ext>
            </a:extLst>
          </p:cNvPr>
          <p:cNvSpPr txBox="1">
            <a:spLocks/>
          </p:cNvSpPr>
          <p:nvPr/>
        </p:nvSpPr>
        <p:spPr>
          <a:xfrm>
            <a:off x="572493" y="2080176"/>
            <a:ext cx="6713552" cy="411917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Arial" panose="020B0604020202020204" pitchFamily="34" charset="0"/>
              <a:buChar char="•"/>
            </a:pPr>
            <a:r>
              <a:rPr lang="en-US" sz="2200" dirty="0">
                <a:cs typeface="Calibri"/>
              </a:rPr>
              <a:t>Megafauna tend to be reclusive.</a:t>
            </a:r>
          </a:p>
          <a:p>
            <a:pPr marL="342900" indent="-342900">
              <a:buFont typeface="Arial" panose="020B0604020202020204" pitchFamily="34" charset="0"/>
              <a:buChar char="•"/>
            </a:pPr>
            <a:r>
              <a:rPr lang="en-US" sz="2200" dirty="0">
                <a:cs typeface="Calibri"/>
              </a:rPr>
              <a:t>You are more likely to find tracks, scat, or markings left behind.</a:t>
            </a:r>
          </a:p>
          <a:p>
            <a:pPr marL="342900" indent="-342900">
              <a:buFont typeface="Arial" panose="020B0604020202020204" pitchFamily="34" charset="0"/>
              <a:buChar char="•"/>
            </a:pPr>
            <a:r>
              <a:rPr lang="en-US" sz="2200" dirty="0">
                <a:cs typeface="Calibri"/>
              </a:rPr>
              <a:t>To identify the animals, use binoculars and maintain a distance to prevent the animals from being spooked.</a:t>
            </a:r>
          </a:p>
          <a:p>
            <a:pPr marL="342900" indent="-342900">
              <a:buFont typeface="Arial" panose="020B0604020202020204" pitchFamily="34" charset="0"/>
              <a:buChar char="•"/>
            </a:pPr>
            <a:r>
              <a:rPr lang="en-US" sz="2200" dirty="0">
                <a:cs typeface="Calibri"/>
              </a:rPr>
              <a:t>The most common place to view megafauna are in Flatwoods, which have an understory dominated by saw palmettos and provide a high calorie food source.</a:t>
            </a:r>
          </a:p>
          <a:p>
            <a:pPr marL="342900" indent="-342900">
              <a:buFont typeface="Arial" panose="020B0604020202020204" pitchFamily="34" charset="0"/>
              <a:buChar char="•"/>
            </a:pPr>
            <a:r>
              <a:rPr lang="en-US" sz="2200" dirty="0">
                <a:cs typeface="Calibri"/>
              </a:rPr>
              <a:t>The best times to see them are dusk and dawn.</a:t>
            </a:r>
          </a:p>
          <a:p>
            <a:pPr indent="-228600">
              <a:buFont typeface="Arial" panose="020B0604020202020204" pitchFamily="34" charset="0"/>
              <a:buChar char="•"/>
            </a:pPr>
            <a:endParaRPr lang="en-US" sz="2200" dirty="0">
              <a:cs typeface="Calibri"/>
            </a:endParaRPr>
          </a:p>
          <a:p>
            <a:pPr indent="-228600">
              <a:buFont typeface="Arial" panose="020B0604020202020204" pitchFamily="34" charset="0"/>
              <a:buChar char="•"/>
            </a:pPr>
            <a:endParaRPr lang="en-US" sz="2200" dirty="0">
              <a:cs typeface="Calibri"/>
            </a:endParaRPr>
          </a:p>
          <a:p>
            <a:pPr indent="-228600">
              <a:buFont typeface="Arial" panose="020B0604020202020204" pitchFamily="34" charset="0"/>
              <a:buChar char="•"/>
            </a:pPr>
            <a:endParaRPr lang="en-US" sz="2200" dirty="0">
              <a:cs typeface="Calibri"/>
            </a:endParaRPr>
          </a:p>
          <a:p>
            <a:pPr indent="-228600">
              <a:buFont typeface="Arial" panose="020B0604020202020204" pitchFamily="34" charset="0"/>
              <a:buChar char="•"/>
            </a:pPr>
            <a:endParaRPr lang="en-US" sz="2200" dirty="0">
              <a:cs typeface="Calibri"/>
            </a:endParaRPr>
          </a:p>
        </p:txBody>
      </p:sp>
    </p:spTree>
    <p:extLst>
      <p:ext uri="{BB962C8B-B14F-4D97-AF65-F5344CB8AC3E}">
        <p14:creationId xmlns:p14="http://schemas.microsoft.com/office/powerpoint/2010/main" val="3381389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02D5F-6F7D-1995-57AE-8FC299EF621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dirty="0">
                <a:cs typeface="Calibri Light"/>
              </a:rPr>
              <a:t>Marine Mammals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6DA0E19-37E2-DAFE-8203-CC20BEFCDC92}"/>
              </a:ext>
            </a:extLst>
          </p:cNvPr>
          <p:cNvSpPr>
            <a:spLocks noGrp="1"/>
          </p:cNvSpPr>
          <p:nvPr>
            <p:ph type="body" sz="half" idx="2"/>
          </p:nvPr>
        </p:nvSpPr>
        <p:spPr>
          <a:xfrm>
            <a:off x="572493" y="2080176"/>
            <a:ext cx="6713552" cy="4119172"/>
          </a:xfrm>
        </p:spPr>
        <p:txBody>
          <a:bodyPr vert="horz" lIns="91440" tIns="45720" rIns="91440" bIns="45720" rtlCol="0" anchor="t">
            <a:normAutofit/>
          </a:bodyPr>
          <a:lstStyle/>
          <a:p>
            <a:pPr marL="342900" indent="-342900">
              <a:buChar char="•"/>
            </a:pPr>
            <a:r>
              <a:rPr lang="en-US" sz="2200" dirty="0">
                <a:cs typeface="Calibri"/>
              </a:rPr>
              <a:t>Marine mammals are rare in Florida.</a:t>
            </a:r>
          </a:p>
          <a:p>
            <a:pPr marL="342900" indent="-342900">
              <a:buChar char="•"/>
            </a:pPr>
            <a:r>
              <a:rPr lang="en-US" sz="2200" dirty="0">
                <a:cs typeface="Calibri"/>
              </a:rPr>
              <a:t>The most common are manatees and bottlenose dolphins.</a:t>
            </a:r>
          </a:p>
          <a:p>
            <a:pPr marL="342900" indent="-342900">
              <a:buChar char="•"/>
            </a:pPr>
            <a:r>
              <a:rPr lang="en-US" sz="2200" dirty="0">
                <a:cs typeface="Calibri"/>
              </a:rPr>
              <a:t>To identify them, look for dorsal fins or the emergence of a head when they breathe at the surface.</a:t>
            </a:r>
          </a:p>
          <a:p>
            <a:pPr marL="342900" indent="-342900">
              <a:buFont typeface="Arial" panose="020B0604020202020204" pitchFamily="34" charset="0"/>
              <a:buChar char="•"/>
            </a:pPr>
            <a:r>
              <a:rPr lang="en-US" sz="2200" dirty="0">
                <a:cs typeface="Calibri"/>
              </a:rPr>
              <a:t>Manatees create a spherical ripple on the surface of the water from their tail. </a:t>
            </a:r>
          </a:p>
          <a:p>
            <a:endParaRPr lang="en-US" sz="2200" dirty="0">
              <a:cs typeface="Calibri"/>
            </a:endParaRPr>
          </a:p>
          <a:p>
            <a:pPr indent="-228600">
              <a:buFont typeface="Arial" panose="020B0604020202020204" pitchFamily="34" charset="0"/>
              <a:buChar char="•"/>
            </a:pPr>
            <a:endParaRPr lang="en-US" sz="2200" dirty="0">
              <a:cs typeface="Calibri"/>
            </a:endParaRPr>
          </a:p>
          <a:p>
            <a:pPr indent="-228600">
              <a:buFont typeface="Arial" panose="020B0604020202020204" pitchFamily="34" charset="0"/>
              <a:buChar char="•"/>
            </a:pPr>
            <a:endParaRPr lang="en-US" sz="2200" dirty="0">
              <a:cs typeface="Calibri"/>
            </a:endParaRPr>
          </a:p>
          <a:p>
            <a:pPr indent="-228600">
              <a:buFont typeface="Arial" panose="020B0604020202020204" pitchFamily="34" charset="0"/>
              <a:buChar char="•"/>
            </a:pPr>
            <a:endParaRPr lang="en-US" sz="2200" dirty="0">
              <a:cs typeface="Calibri"/>
            </a:endParaRPr>
          </a:p>
          <a:p>
            <a:pPr indent="-228600">
              <a:buFont typeface="Arial" panose="020B0604020202020204" pitchFamily="34" charset="0"/>
              <a:buChar char="•"/>
            </a:pPr>
            <a:endParaRPr lang="en-US" sz="2200" dirty="0">
              <a:cs typeface="Calibri"/>
            </a:endParaRPr>
          </a:p>
        </p:txBody>
      </p:sp>
      <p:pic>
        <p:nvPicPr>
          <p:cNvPr id="5" name="Picture 5">
            <a:extLst>
              <a:ext uri="{FF2B5EF4-FFF2-40B4-BE49-F238E27FC236}">
                <a16:creationId xmlns:a16="http://schemas.microsoft.com/office/drawing/2014/main" id="{39467290-9237-7F05-72FE-2EA586BF8EF4}"/>
              </a:ext>
            </a:extLst>
          </p:cNvPr>
          <p:cNvPicPr>
            <a:picLocks noGrp="1" noChangeAspect="1"/>
          </p:cNvPicPr>
          <p:nvPr>
            <p:ph idx="1"/>
          </p:nvPr>
        </p:nvPicPr>
        <p:blipFill rotWithShape="1">
          <a:blip r:embed="rId2"/>
          <a:srcRect l="16858" r="16039" b="1"/>
          <a:stretch/>
        </p:blipFill>
        <p:spPr>
          <a:xfrm>
            <a:off x="7675658" y="2093976"/>
            <a:ext cx="3941064" cy="4096512"/>
          </a:xfrm>
          <a:prstGeom prst="rect">
            <a:avLst/>
          </a:prstGeom>
        </p:spPr>
      </p:pic>
    </p:spTree>
    <p:extLst>
      <p:ext uri="{BB962C8B-B14F-4D97-AF65-F5344CB8AC3E}">
        <p14:creationId xmlns:p14="http://schemas.microsoft.com/office/powerpoint/2010/main" val="1401685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02D5F-6F7D-1995-57AE-8FC299EF621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dirty="0">
                <a:cs typeface="Calibri Light"/>
              </a:rPr>
              <a:t>Small Mammals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6DA0E19-37E2-DAFE-8203-CC20BEFCDC92}"/>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indent="-228600">
              <a:buFont typeface="Arial" panose="020B0604020202020204" pitchFamily="34" charset="0"/>
              <a:buChar char="•"/>
            </a:pPr>
            <a:r>
              <a:rPr lang="en-US" sz="2200" dirty="0">
                <a:cs typeface="Calibri"/>
              </a:rPr>
              <a:t>Small mammals are more common than megafauna.</a:t>
            </a:r>
          </a:p>
          <a:p>
            <a:pPr indent="-228600">
              <a:buFont typeface="Arial" panose="020B0604020202020204" pitchFamily="34" charset="0"/>
              <a:buChar char="•"/>
            </a:pPr>
            <a:r>
              <a:rPr lang="en-US" sz="2200" dirty="0">
                <a:cs typeface="Calibri"/>
              </a:rPr>
              <a:t>Bats can be seen flying from sunset to sunrise but rarely remain still long enough to properly identify. However, a camera with a fast shutter speed helps.</a:t>
            </a:r>
          </a:p>
          <a:p>
            <a:pPr indent="-228600">
              <a:buFont typeface="Arial" panose="020B0604020202020204" pitchFamily="34" charset="0"/>
              <a:buChar char="•"/>
            </a:pPr>
            <a:r>
              <a:rPr lang="en-US" sz="2200" dirty="0">
                <a:cs typeface="Calibri"/>
              </a:rPr>
              <a:t>Smaller mammals can be seen running along the sides of buildings, feeding in denser regions with visible protection, and are more easily seen in urban areas where they have adapted alongside humans. </a:t>
            </a:r>
          </a:p>
          <a:p>
            <a:pPr indent="-228600">
              <a:buFont typeface="Arial" panose="020B0604020202020204" pitchFamily="34" charset="0"/>
              <a:buChar char="•"/>
            </a:pPr>
            <a:r>
              <a:rPr lang="en-US" sz="2200" dirty="0">
                <a:cs typeface="Calibri"/>
              </a:rPr>
              <a:t>Some examples of urban mammals include mice, rats, opossums, and raccoons.</a:t>
            </a:r>
          </a:p>
        </p:txBody>
      </p:sp>
      <p:pic>
        <p:nvPicPr>
          <p:cNvPr id="5" name="Picture 5" descr="A picture containing mammal, rodent&#10;&#10;Description automatically generated">
            <a:extLst>
              <a:ext uri="{FF2B5EF4-FFF2-40B4-BE49-F238E27FC236}">
                <a16:creationId xmlns:a16="http://schemas.microsoft.com/office/drawing/2014/main" id="{AC5B06FD-D255-4716-C480-FA1E407C1031}"/>
              </a:ext>
            </a:extLst>
          </p:cNvPr>
          <p:cNvPicPr>
            <a:picLocks noGrp="1" noChangeAspect="1"/>
          </p:cNvPicPr>
          <p:nvPr>
            <p:ph idx="1"/>
          </p:nvPr>
        </p:nvPicPr>
        <p:blipFill rotWithShape="1">
          <a:blip r:embed="rId2"/>
          <a:srcRect l="19335" t="-1053" r="23701" b="1053"/>
          <a:stretch/>
        </p:blipFill>
        <p:spPr>
          <a:xfrm>
            <a:off x="7675658" y="2093976"/>
            <a:ext cx="3938553" cy="4096556"/>
          </a:xfrm>
          <a:prstGeom prst="rect">
            <a:avLst/>
          </a:prstGeom>
        </p:spPr>
      </p:pic>
    </p:spTree>
    <p:extLst>
      <p:ext uri="{BB962C8B-B14F-4D97-AF65-F5344CB8AC3E}">
        <p14:creationId xmlns:p14="http://schemas.microsoft.com/office/powerpoint/2010/main" val="241648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0" name="Straight Connector 9">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8BEF1-AAE9-3DD0-FBA3-DD6ED031D110}"/>
              </a:ext>
            </a:extLst>
          </p:cNvPr>
          <p:cNvSpPr>
            <a:spLocks noGrp="1"/>
          </p:cNvSpPr>
          <p:nvPr>
            <p:ph type="title"/>
          </p:nvPr>
        </p:nvSpPr>
        <p:spPr>
          <a:xfrm>
            <a:off x="1524000" y="1584683"/>
            <a:ext cx="9144000" cy="2551829"/>
          </a:xfrm>
        </p:spPr>
        <p:txBody>
          <a:bodyPr vert="horz" lIns="91440" tIns="45720" rIns="91440" bIns="45720" rtlCol="0" anchor="ctr">
            <a:normAutofit/>
          </a:bodyPr>
          <a:lstStyle/>
          <a:p>
            <a:pPr algn="ctr"/>
            <a:r>
              <a:rPr lang="en-US" sz="6600" dirty="0"/>
              <a:t>Birds</a:t>
            </a:r>
            <a:endParaRPr lang="en-US" sz="6600" kern="1200" dirty="0">
              <a:solidFill>
                <a:schemeClr val="tx1"/>
              </a:solidFill>
              <a:latin typeface="+mj-lt"/>
              <a:ea typeface="+mj-ea"/>
              <a:cs typeface="+mj-cs"/>
            </a:endParaRPr>
          </a:p>
        </p:txBody>
      </p:sp>
    </p:spTree>
    <p:extLst>
      <p:ext uri="{BB962C8B-B14F-4D97-AF65-F5344CB8AC3E}">
        <p14:creationId xmlns:p14="http://schemas.microsoft.com/office/powerpoint/2010/main" val="1771845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02D5F-6F7D-1995-57AE-8FC299EF621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dirty="0">
                <a:cs typeface="Calibri Light"/>
              </a:rPr>
              <a:t>Large Birds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6DA0E19-37E2-DAFE-8203-CC20BEFCDC92}"/>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indent="-228600">
              <a:buFont typeface="Arial" panose="020B0604020202020204" pitchFamily="34" charset="0"/>
              <a:buChar char="•"/>
            </a:pPr>
            <a:r>
              <a:rPr lang="en-US" sz="2200" dirty="0"/>
              <a:t>Large birds can be seen throughout Florida.</a:t>
            </a:r>
            <a:endParaRPr lang="en-US" sz="2200" dirty="0">
              <a:cs typeface="Calibri"/>
            </a:endParaRPr>
          </a:p>
          <a:p>
            <a:pPr indent="-228600">
              <a:buFont typeface="Arial" panose="020B0604020202020204" pitchFamily="34" charset="0"/>
              <a:buChar char="•"/>
            </a:pPr>
            <a:r>
              <a:rPr lang="en-US" sz="2200" dirty="0">
                <a:cs typeface="Calibri"/>
              </a:rPr>
              <a:t>They are common along shores, freshwater marshes, saltwater marshes, and sandhills.</a:t>
            </a:r>
          </a:p>
          <a:p>
            <a:pPr indent="-228600">
              <a:buFont typeface="Arial" panose="020B0604020202020204" pitchFamily="34" charset="0"/>
              <a:buChar char="•"/>
            </a:pPr>
            <a:r>
              <a:rPr lang="en-US" sz="2200" dirty="0">
                <a:cs typeface="Calibri"/>
              </a:rPr>
              <a:t>Some large birds such as osprey and sandhill cranes are frequently seen in urban areas.</a:t>
            </a:r>
            <a:endParaRPr lang="en-US" dirty="0">
              <a:cs typeface="Calibri"/>
            </a:endParaRPr>
          </a:p>
          <a:p>
            <a:pPr indent="-228600">
              <a:buFont typeface="Arial" panose="020B0604020202020204" pitchFamily="34" charset="0"/>
              <a:buChar char="•"/>
            </a:pPr>
            <a:r>
              <a:rPr lang="en-US" sz="2200" dirty="0">
                <a:cs typeface="Calibri"/>
              </a:rPr>
              <a:t>Most large birds are accustomed to human presence, but some are more reclusive, such as owls. To identify more reclusive birds, it's best to listen for sounds. </a:t>
            </a:r>
            <a:endParaRPr lang="en-US" dirty="0">
              <a:cs typeface="Calibri"/>
            </a:endParaRPr>
          </a:p>
        </p:txBody>
      </p:sp>
      <p:pic>
        <p:nvPicPr>
          <p:cNvPr id="5" name="Picture 5">
            <a:extLst>
              <a:ext uri="{FF2B5EF4-FFF2-40B4-BE49-F238E27FC236}">
                <a16:creationId xmlns:a16="http://schemas.microsoft.com/office/drawing/2014/main" id="{5930A385-F35C-DDB9-8788-4EE4CE6479F6}"/>
              </a:ext>
            </a:extLst>
          </p:cNvPr>
          <p:cNvPicPr>
            <a:picLocks noGrp="1" noChangeAspect="1"/>
          </p:cNvPicPr>
          <p:nvPr>
            <p:ph idx="1"/>
          </p:nvPr>
        </p:nvPicPr>
        <p:blipFill rotWithShape="1">
          <a:blip r:embed="rId2"/>
          <a:srcRect l="15915" r="11931"/>
          <a:stretch/>
        </p:blipFill>
        <p:spPr>
          <a:xfrm>
            <a:off x="7675658" y="2093976"/>
            <a:ext cx="3941064" cy="4096512"/>
          </a:xfrm>
          <a:prstGeom prst="rect">
            <a:avLst/>
          </a:prstGeom>
        </p:spPr>
      </p:pic>
    </p:spTree>
    <p:extLst>
      <p:ext uri="{BB962C8B-B14F-4D97-AF65-F5344CB8AC3E}">
        <p14:creationId xmlns:p14="http://schemas.microsoft.com/office/powerpoint/2010/main" val="1711692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02D5F-6F7D-1995-57AE-8FC299EF621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000" dirty="0">
                <a:cs typeface="Calibri Light"/>
              </a:rPr>
              <a:t>Small Birds</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6DA0E19-37E2-DAFE-8203-CC20BEFCDC92}"/>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indent="-228600">
              <a:buChar char="•"/>
            </a:pPr>
            <a:r>
              <a:rPr lang="en-US" sz="2200" dirty="0"/>
              <a:t>These birds are fast and unless they have become habituated to bird feeders, they will keep a safe distance.</a:t>
            </a:r>
            <a:endParaRPr lang="en-US" sz="2200" dirty="0">
              <a:cs typeface="Calibri" panose="020F0502020204030204"/>
            </a:endParaRPr>
          </a:p>
          <a:p>
            <a:pPr indent="-228600">
              <a:buChar char="•"/>
            </a:pPr>
            <a:r>
              <a:rPr lang="en-US" sz="2200" dirty="0">
                <a:cs typeface="Calibri" panose="020F0502020204030204"/>
              </a:rPr>
              <a:t>Having binoculars is helpful when observing them.</a:t>
            </a:r>
          </a:p>
          <a:p>
            <a:pPr indent="-228600">
              <a:buChar char="•"/>
            </a:pPr>
            <a:r>
              <a:rPr lang="en-US" sz="2200" dirty="0">
                <a:cs typeface="Calibri" panose="020F0502020204030204"/>
              </a:rPr>
              <a:t>Listening for birdsongs can also help identify them.</a:t>
            </a:r>
          </a:p>
          <a:p>
            <a:pPr indent="-228600">
              <a:buChar char="•"/>
            </a:pPr>
            <a:r>
              <a:rPr lang="en-US" sz="2200" dirty="0">
                <a:cs typeface="Calibri" panose="020F0502020204030204"/>
              </a:rPr>
              <a:t>Some small birds, such as warblers, are difficult to distinguish from each other.  It's always good to have a camera and field guide when identifying small birds.</a:t>
            </a:r>
          </a:p>
        </p:txBody>
      </p:sp>
      <p:pic>
        <p:nvPicPr>
          <p:cNvPr id="9" name="Picture 9">
            <a:extLst>
              <a:ext uri="{FF2B5EF4-FFF2-40B4-BE49-F238E27FC236}">
                <a16:creationId xmlns:a16="http://schemas.microsoft.com/office/drawing/2014/main" id="{8613A1C5-34F5-E1E6-F2E1-17CBD66533C8}"/>
              </a:ext>
            </a:extLst>
          </p:cNvPr>
          <p:cNvPicPr>
            <a:picLocks noGrp="1" noChangeAspect="1"/>
          </p:cNvPicPr>
          <p:nvPr>
            <p:ph idx="1"/>
          </p:nvPr>
        </p:nvPicPr>
        <p:blipFill rotWithShape="1">
          <a:blip r:embed="rId2"/>
          <a:srcRect l="8156" r="9385" b="4"/>
          <a:stretch/>
        </p:blipFill>
        <p:spPr>
          <a:xfrm>
            <a:off x="7675658" y="2093976"/>
            <a:ext cx="3941064" cy="4096512"/>
          </a:xfrm>
          <a:prstGeom prst="rect">
            <a:avLst/>
          </a:prstGeom>
        </p:spPr>
      </p:pic>
    </p:spTree>
    <p:extLst>
      <p:ext uri="{BB962C8B-B14F-4D97-AF65-F5344CB8AC3E}">
        <p14:creationId xmlns:p14="http://schemas.microsoft.com/office/powerpoint/2010/main" val="1257092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0" name="Straight Connector 9">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8BEF1-AAE9-3DD0-FBA3-DD6ED031D110}"/>
              </a:ext>
            </a:extLst>
          </p:cNvPr>
          <p:cNvSpPr>
            <a:spLocks noGrp="1"/>
          </p:cNvSpPr>
          <p:nvPr>
            <p:ph type="title"/>
          </p:nvPr>
        </p:nvSpPr>
        <p:spPr>
          <a:xfrm>
            <a:off x="1524000" y="1584683"/>
            <a:ext cx="9144000" cy="2551829"/>
          </a:xfrm>
        </p:spPr>
        <p:txBody>
          <a:bodyPr vert="horz" lIns="91440" tIns="45720" rIns="91440" bIns="45720" rtlCol="0" anchor="ctr">
            <a:normAutofit/>
          </a:bodyPr>
          <a:lstStyle/>
          <a:p>
            <a:pPr algn="ctr"/>
            <a:r>
              <a:rPr lang="en-US" sz="6600" dirty="0"/>
              <a:t>Reptiles</a:t>
            </a:r>
            <a:endParaRPr lang="en-US" sz="6600" kern="1200" dirty="0">
              <a:solidFill>
                <a:schemeClr val="tx1"/>
              </a:solidFill>
              <a:latin typeface="+mj-lt"/>
              <a:ea typeface="+mj-ea"/>
              <a:cs typeface="+mj-cs"/>
            </a:endParaRPr>
          </a:p>
        </p:txBody>
      </p:sp>
    </p:spTree>
    <p:extLst>
      <p:ext uri="{BB962C8B-B14F-4D97-AF65-F5344CB8AC3E}">
        <p14:creationId xmlns:p14="http://schemas.microsoft.com/office/powerpoint/2010/main" val="41925371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TotalTime>
  <Words>734</Words>
  <Application>Microsoft Office PowerPoint</Application>
  <PresentationFormat>Widescreen</PresentationFormat>
  <Paragraphs>57</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Identifying Wildlife Species in Florida</vt:lpstr>
      <vt:lpstr>Mammals</vt:lpstr>
      <vt:lpstr>Terrestrial Megafauna</vt:lpstr>
      <vt:lpstr>Marine Mammals</vt:lpstr>
      <vt:lpstr>Small Mammals</vt:lpstr>
      <vt:lpstr>Birds</vt:lpstr>
      <vt:lpstr>Large Birds</vt:lpstr>
      <vt:lpstr>Small Birds</vt:lpstr>
      <vt:lpstr>Reptiles</vt:lpstr>
      <vt:lpstr>Testudines </vt:lpstr>
      <vt:lpstr>Lizards</vt:lpstr>
      <vt:lpstr>Snakes</vt:lpstr>
      <vt:lpstr>Amphibians</vt:lpstr>
      <vt:lpstr>All amphibians</vt:lpstr>
      <vt:lpstr>Have Fun Looking for Wildlife!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kon</dc:creator>
  <cp:lastModifiedBy>dan kon</cp:lastModifiedBy>
  <cp:revision>891</cp:revision>
  <dcterms:created xsi:type="dcterms:W3CDTF">2023-04-17T19:52:23Z</dcterms:created>
  <dcterms:modified xsi:type="dcterms:W3CDTF">2023-08-12T01:38:31Z</dcterms:modified>
</cp:coreProperties>
</file>